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embeddedFontLst>
    <p:embeddedFont>
      <p:font typeface="DilleniaUPC" panose="02020603050405020304" pitchFamily="18" charset="-34"/>
      <p:regular r:id="rId7"/>
      <p:bold r:id="rId8"/>
      <p:italic r:id="rId9"/>
      <p:boldItalic r:id="rId10"/>
    </p:embeddedFont>
    <p:embeddedFont>
      <p:font typeface="Cloud" panose="02000000000000000000" pitchFamily="50" charset="-34"/>
      <p:bold r:id="rId11"/>
    </p:embeddedFont>
    <p:embeddedFont>
      <p:font typeface="Cloud Light" panose="02000000000000000000" pitchFamily="50" charset="-34"/>
      <p:regular r:id="rId12"/>
    </p:embeddedFont>
    <p:embeddedFont>
      <p:font typeface="Corbel" panose="020B0503020204020204" pitchFamily="34" charset="0"/>
      <p:regular r:id="rId13"/>
      <p:bold r:id="rId14"/>
      <p:italic r:id="rId15"/>
      <p:boldItalic r:id="rId16"/>
    </p:embeddedFont>
    <p:embeddedFont>
      <p:font typeface="Angsana New" panose="02020603050405020304" pitchFamily="18" charset="-34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0" d="100"/>
          <a:sy n="70" d="100"/>
        </p:scale>
        <p:origin x="1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theme" Target="theme/theme1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9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รูปภาพพาโนราม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6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10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82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47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56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57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1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29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2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75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16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0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3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01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7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D54D8C9-B147-47D6-9F3D-FB8C6201007D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 descr="รูปภาพประกอบด้วย วงจร, อุปกรณ์อิเล็กทรอนิกส์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90CA5F6E-C8B1-4AE6-B043-66C4916B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2A2366C-96BE-4587-BABC-529047265A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557" y="3336063"/>
            <a:ext cx="7055369" cy="2286139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9990C6C-26E1-42AE-8CD5-7A2250DB6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0184" y="3753683"/>
            <a:ext cx="6672838" cy="1414311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en-US" sz="5400" dirty="0">
                <a:latin typeface="Cloud" panose="02000000000000000000" pitchFamily="50" charset="-34"/>
                <a:cs typeface="Cloud" panose="02000000000000000000" pitchFamily="50" charset="-34"/>
              </a:rPr>
              <a:t>Sleep Apnea Tester</a:t>
            </a:r>
          </a:p>
        </p:txBody>
      </p:sp>
    </p:spTree>
    <p:extLst>
      <p:ext uri="{BB962C8B-B14F-4D97-AF65-F5344CB8AC3E}">
        <p14:creationId xmlns:p14="http://schemas.microsoft.com/office/powerpoint/2010/main" val="63106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AD30037-67ED-4367-9BE0-45787510BF1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BD68AC39-DE45-41E0-A5F8-84C13D707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65" r="27115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0841A4E-5BC1-44B4-83CF-D524E8AEAD6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D3A48C-D82D-4443-9E5D-F3E473622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39" y="442504"/>
            <a:ext cx="5746719" cy="1248592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800" b="1" dirty="0">
                <a:latin typeface="Cloud" panose="02000000000000000000" pitchFamily="50" charset="-34"/>
                <a:cs typeface="Cloud" panose="02000000000000000000" pitchFamily="50" charset="-34"/>
              </a:rPr>
              <a:t>Sleep Apnea Tester</a:t>
            </a:r>
            <a:endParaRPr lang="en-US" sz="4800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4B2CD36-06DB-40D1-A370-FF19829D7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92" y="2114345"/>
            <a:ext cx="5767094" cy="4482398"/>
          </a:xfrm>
        </p:spPr>
        <p:txBody>
          <a:bodyPr anchor="t">
            <a:noAutofit/>
          </a:bodyPr>
          <a:lstStyle/>
          <a:p>
            <a:pPr marL="0" indent="0" algn="thaiDist">
              <a:buNone/>
            </a:pP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600" dirty="0">
                <a:latin typeface="Cloud Light" panose="02000000000000000000" pitchFamily="50" charset="-34"/>
                <a:cs typeface="Cloud Light" panose="02000000000000000000" pitchFamily="50" charset="-34"/>
              </a:rPr>
              <a:t>ปัจจุบันผู้คนมีปัญหาในการนอนหลับมากขึ้น ซึ่งปัญหาเหล่านี้สามารถบ่งบอกถึงความเสี่ยงในการเกิดโรค หรือภาวะต่าง ๆ ได้ </a:t>
            </a:r>
          </a:p>
          <a:p>
            <a:pPr marL="0" indent="0" algn="thaiDist">
              <a:buNone/>
            </a:pPr>
            <a:r>
              <a:rPr lang="th-TH" sz="2600" dirty="0">
                <a:latin typeface="Cloud Light" panose="02000000000000000000" pitchFamily="50" charset="-34"/>
                <a:cs typeface="Cloud Light" panose="02000000000000000000" pitchFamily="50" charset="-34"/>
              </a:rPr>
              <a:t>	อาการเหล่านี้ สามารถตรวจได้จากอัตราการหายใจ การกรน และลักษณะการนอนหลับ โดยใช้ </a:t>
            </a:r>
            <a:r>
              <a:rPr lang="en-US" sz="2600" dirty="0">
                <a:latin typeface="Cloud Light" panose="02000000000000000000" pitchFamily="50" charset="-34"/>
                <a:cs typeface="Cloud Light" panose="02000000000000000000" pitchFamily="50" charset="-34"/>
              </a:rPr>
              <a:t>Sound Microphone Detection Module </a:t>
            </a:r>
            <a:r>
              <a:rPr lang="th-TH" sz="2600" dirty="0">
                <a:latin typeface="Cloud Light" panose="02000000000000000000" pitchFamily="50" charset="-34"/>
                <a:cs typeface="Cloud Light" panose="02000000000000000000" pitchFamily="50" charset="-34"/>
              </a:rPr>
              <a:t>ในการบันทึกระยะเวลาของการหายใจขณะนอนหลับ เมื่อพบความผิดปกติควรไปปรึกษาแพทย์ทันที นอกจากนี้ยังมีปัจจัยอื่น ๆ ที่สามารถเพิ่มอัตราเสี่ยงในการเป็นโรคเหล่านี้ได้</a:t>
            </a:r>
            <a:endParaRPr lang="en-US" sz="26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3946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92638 L 1.04167E-6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F011D47B-EF2D-446B-8971-74BD860A1A98}"/>
              </a:ext>
            </a:extLst>
          </p:cNvPr>
          <p:cNvSpPr txBox="1"/>
          <p:nvPr/>
        </p:nvSpPr>
        <p:spPr>
          <a:xfrm>
            <a:off x="565488" y="2282810"/>
            <a:ext cx="11065565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เกิดจากทั้งการอุดกั้นของทางเดินหายใจและความผิดปกติของสมอง ซึ่งอาการอาจมีเพียงบางอย่าง</a:t>
            </a:r>
            <a:endParaRPr lang="en-US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A4F5C7F6-AB7C-44A3-8081-F27617C7A632}"/>
              </a:ext>
            </a:extLst>
          </p:cNvPr>
          <p:cNvSpPr txBox="1"/>
          <p:nvPr/>
        </p:nvSpPr>
        <p:spPr>
          <a:xfrm>
            <a:off x="8205230" y="2285354"/>
            <a:ext cx="292432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ปัจจัยที่เพิ่มความเสี่ยง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52A73F8-47BD-4286-885F-B2913D01D43F}"/>
              </a:ext>
            </a:extLst>
          </p:cNvPr>
          <p:cNvSpPr txBox="1"/>
          <p:nvPr/>
        </p:nvSpPr>
        <p:spPr>
          <a:xfrm>
            <a:off x="534231" y="4514045"/>
            <a:ext cx="2173357" cy="5232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ชนิดอุดกลั้น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E5CC4F5-B2DD-4CBF-9500-E3D0AAD449F2}"/>
              </a:ext>
            </a:extLst>
          </p:cNvPr>
          <p:cNvSpPr txBox="1"/>
          <p:nvPr/>
        </p:nvSpPr>
        <p:spPr>
          <a:xfrm>
            <a:off x="534231" y="4514045"/>
            <a:ext cx="2173357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ชนิดผสม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FFE109CB-E412-422F-BA52-DE8F41AAFA3D}"/>
              </a:ext>
            </a:extLst>
          </p:cNvPr>
          <p:cNvSpPr txBox="1"/>
          <p:nvPr/>
        </p:nvSpPr>
        <p:spPr>
          <a:xfrm>
            <a:off x="1583723" y="5031413"/>
            <a:ext cx="2173357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ภาวะแทรกซ้อน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88C4507-9DC0-4439-973A-F78759ABB5C2}"/>
              </a:ext>
            </a:extLst>
          </p:cNvPr>
          <p:cNvSpPr txBox="1"/>
          <p:nvPr/>
        </p:nvSpPr>
        <p:spPr>
          <a:xfrm>
            <a:off x="4144" y="4514045"/>
            <a:ext cx="3615285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ชนิดความผิดปกติทางสมอง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551A0FB8-5FF1-4759-BC76-DAC9A165F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3" t="33287" r="19283" b="18607"/>
          <a:stretch/>
        </p:blipFill>
        <p:spPr>
          <a:xfrm>
            <a:off x="5500046" y="3868416"/>
            <a:ext cx="6550425" cy="2910769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8F0CAA6-8301-4FA5-A882-C439C1475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11" t="39613" r="24031" b="20483"/>
          <a:stretch/>
        </p:blipFill>
        <p:spPr>
          <a:xfrm>
            <a:off x="2707588" y="3249151"/>
            <a:ext cx="6780666" cy="2975155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D8F613D3-A07C-4484-8EC7-58364D522E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73" t="25871" r="16136" b="11443"/>
          <a:stretch/>
        </p:blipFill>
        <p:spPr>
          <a:xfrm>
            <a:off x="2022141" y="2407998"/>
            <a:ext cx="8147713" cy="4299046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E666000C-A10A-4EA9-984A-2ADFC12859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83" t="40606" r="19283" b="22189"/>
          <a:stretch/>
        </p:blipFill>
        <p:spPr>
          <a:xfrm>
            <a:off x="96964" y="1379108"/>
            <a:ext cx="6975401" cy="2397267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B8A47924-28B1-44F7-915F-E851316A0C8A}"/>
              </a:ext>
            </a:extLst>
          </p:cNvPr>
          <p:cNvSpPr txBox="1"/>
          <p:nvPr/>
        </p:nvSpPr>
        <p:spPr>
          <a:xfrm>
            <a:off x="563216" y="2266890"/>
            <a:ext cx="11065565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3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เกิดจากบางสิ่งไปอุดทางเดินหายใจ หรือ เกิดขึ้นจากการที่มีโครงสร้างในส่วนจมูกและช่องคอที่ผิดปกติ</a:t>
            </a:r>
            <a:endParaRPr lang="en-US" sz="23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5531C07-7F13-4BA9-9D5B-E2BA9259FD49}"/>
              </a:ext>
            </a:extLst>
          </p:cNvPr>
          <p:cNvSpPr txBox="1"/>
          <p:nvPr/>
        </p:nvSpPr>
        <p:spPr>
          <a:xfrm>
            <a:off x="563215" y="2261484"/>
            <a:ext cx="9273116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เกิดจากความผิดพลาดในการส่งสัญญาณของสมองเพื่อสั่งการหายใจในขณะหลับ</a:t>
            </a:r>
            <a:endParaRPr lang="en-US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101C81A6-7726-4C76-9172-0BD29601D6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640" t="39613" r="23441" b="18607"/>
          <a:stretch/>
        </p:blipFill>
        <p:spPr>
          <a:xfrm>
            <a:off x="2215430" y="3028961"/>
            <a:ext cx="7761133" cy="3526874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08DF3D06-9BA4-45C7-A33B-3D2158052A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528" t="37314" r="24227" b="12437"/>
          <a:stretch/>
        </p:blipFill>
        <p:spPr>
          <a:xfrm>
            <a:off x="2509011" y="2861160"/>
            <a:ext cx="6975401" cy="3862476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6F69243-D850-4D3D-8B62-F33BA2A72C24}"/>
              </a:ext>
            </a:extLst>
          </p:cNvPr>
          <p:cNvSpPr txBox="1"/>
          <p:nvPr/>
        </p:nvSpPr>
        <p:spPr>
          <a:xfrm>
            <a:off x="563217" y="1404731"/>
            <a:ext cx="11065563" cy="9079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ภาวะที่มีการหยุดหายใจเป็นระยะ ๆ</a:t>
            </a:r>
            <a:r>
              <a:rPr lang="en-US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หรือมีการหายใจตื้นๆ</a:t>
            </a:r>
            <a:r>
              <a:rPr lang="en-US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สลับกับการหายใจที่เป็นปกติในระหว่างที่นอนหลับ</a:t>
            </a:r>
            <a:r>
              <a:rPr lang="en-US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ส่งผลให้นอนหลับได้ไม่เต็มที่ และมีอาการง่วงมากผิดปกติในช่วงระหว่างวันตามมา</a:t>
            </a:r>
            <a:endParaRPr lang="en-US" sz="25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2BE03C8E-AD2F-44F5-99B4-16E8FC4F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660" y="150956"/>
            <a:ext cx="5260680" cy="895966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b="1" dirty="0">
                <a:latin typeface="Cloud" panose="02000000000000000000" pitchFamily="50" charset="-34"/>
                <a:cs typeface="Cloud" panose="02000000000000000000" pitchFamily="50" charset="-34"/>
              </a:rPr>
              <a:t>What is sleep apnea?</a:t>
            </a:r>
            <a:endParaRPr 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395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92639 L 0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0.36706 -0.0002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29" y="-11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0417 L 0.73125 -4.44444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62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-2.70833E-6 -0.4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706 -0.00023 L 0.04623 -0.45393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-2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3125 -4.44444E-6 L 0.00365 -0.45393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80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0" grpId="0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8" grpId="6" animBg="1"/>
      <p:bldP spid="8" grpId="7" animBg="1"/>
      <p:bldP spid="21" grpId="0" animBg="1"/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10" grpId="0" animBg="1"/>
      <p:bldP spid="10" grpId="1" animBg="1"/>
      <p:bldP spid="13" grpId="0" animBg="1"/>
      <p:bldP spid="13" grpId="1" animBg="1"/>
      <p:bldP spid="5" grpId="0" animBg="1"/>
      <p:bldP spid="5" grpId="1" animBg="1"/>
      <p:bldP spid="4" grpId="0" animBg="1"/>
      <p:bldP spid="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กล่องข้อความ 47">
            <a:extLst>
              <a:ext uri="{FF2B5EF4-FFF2-40B4-BE49-F238E27FC236}">
                <a16:creationId xmlns:a16="http://schemas.microsoft.com/office/drawing/2014/main" id="{3A6521DA-081E-49E7-B978-E3E42E923C02}"/>
              </a:ext>
            </a:extLst>
          </p:cNvPr>
          <p:cNvSpPr txBox="1"/>
          <p:nvPr/>
        </p:nvSpPr>
        <p:spPr>
          <a:xfrm>
            <a:off x="4788454" y="4610719"/>
            <a:ext cx="261963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USB</a:t>
            </a: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1230FB2B-01CF-4C7F-B9E6-26B502A38F32}"/>
              </a:ext>
            </a:extLst>
          </p:cNvPr>
          <p:cNvSpPr txBox="1"/>
          <p:nvPr/>
        </p:nvSpPr>
        <p:spPr>
          <a:xfrm>
            <a:off x="3869874" y="4614206"/>
            <a:ext cx="4452254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High Sensitive Sound Microphone Detection Module</a:t>
            </a: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2AB46CB3-0BBE-4FCB-9B6C-87A7FD34B02A}"/>
              </a:ext>
            </a:extLst>
          </p:cNvPr>
          <p:cNvSpPr txBox="1"/>
          <p:nvPr/>
        </p:nvSpPr>
        <p:spPr>
          <a:xfrm>
            <a:off x="644760" y="4618750"/>
            <a:ext cx="282701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Jumper</a:t>
            </a:r>
          </a:p>
        </p:txBody>
      </p:sp>
      <p:pic>
        <p:nvPicPr>
          <p:cNvPr id="1034" name="รูปภาพ 1033">
            <a:extLst>
              <a:ext uri="{FF2B5EF4-FFF2-40B4-BE49-F238E27FC236}">
                <a16:creationId xmlns:a16="http://schemas.microsoft.com/office/drawing/2014/main" id="{6C89436C-3F56-422C-9D92-CAC45DC93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078" y="1628587"/>
            <a:ext cx="8700711" cy="4896063"/>
          </a:xfrm>
          <a:prstGeom prst="rect">
            <a:avLst/>
          </a:prstGeom>
        </p:spPr>
      </p:pic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10E10C88-4021-45CE-BA70-D92F5DA69855}"/>
              </a:ext>
            </a:extLst>
          </p:cNvPr>
          <p:cNvSpPr txBox="1"/>
          <p:nvPr/>
        </p:nvSpPr>
        <p:spPr>
          <a:xfrm>
            <a:off x="640216" y="4614206"/>
            <a:ext cx="282701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Arduino UNO R3</a:t>
            </a:r>
          </a:p>
        </p:txBody>
      </p:sp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544A61F7-0C55-41D3-8B53-2093910E36F1}"/>
              </a:ext>
            </a:extLst>
          </p:cNvPr>
          <p:cNvSpPr txBox="1"/>
          <p:nvPr/>
        </p:nvSpPr>
        <p:spPr>
          <a:xfrm>
            <a:off x="8731026" y="4618750"/>
            <a:ext cx="282701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cmd</a:t>
            </a:r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 with </a:t>
            </a:r>
            <a:r>
              <a:rPr lang="en-US" sz="28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gcc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ABC6C15A-76BE-43D0-8A3D-C141B0D554B2}"/>
              </a:ext>
            </a:extLst>
          </p:cNvPr>
          <p:cNvSpPr txBox="1"/>
          <p:nvPr/>
        </p:nvSpPr>
        <p:spPr>
          <a:xfrm>
            <a:off x="4786182" y="4608447"/>
            <a:ext cx="261963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SD Card</a:t>
            </a:r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A05F3282-596C-45FC-828E-82A458C8EC9D}"/>
              </a:ext>
            </a:extLst>
          </p:cNvPr>
          <p:cNvSpPr txBox="1"/>
          <p:nvPr/>
        </p:nvSpPr>
        <p:spPr>
          <a:xfrm>
            <a:off x="642488" y="4616478"/>
            <a:ext cx="282701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Breadboard</a:t>
            </a: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A23DCC21-981A-449D-9A74-CCF2F4E1E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53232" y="2553264"/>
            <a:ext cx="2390020" cy="1885087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1278605D-FAF6-482B-A1F5-8B96CBD13CE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4939816" y="2553264"/>
            <a:ext cx="2386584" cy="188366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C04B73CA-3CCC-4D4B-B3B2-8D60B8DA644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7326400" y="2553264"/>
            <a:ext cx="2386584" cy="1883664"/>
          </a:xfrm>
          <a:prstGeom prst="rect">
            <a:avLst/>
          </a:prstGeom>
        </p:spPr>
      </p:pic>
      <p:pic>
        <p:nvPicPr>
          <p:cNvPr id="1027" name="รูปภาพ 1026">
            <a:extLst>
              <a:ext uri="{FF2B5EF4-FFF2-40B4-BE49-F238E27FC236}">
                <a16:creationId xmlns:a16="http://schemas.microsoft.com/office/drawing/2014/main" id="{62855537-0FB8-4E1F-B5E4-242568BBDFF7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4957921" y="2559451"/>
            <a:ext cx="2386584" cy="1883664"/>
          </a:xfrm>
          <a:prstGeom prst="rect">
            <a:avLst/>
          </a:prstGeom>
        </p:spPr>
      </p:pic>
      <p:pic>
        <p:nvPicPr>
          <p:cNvPr id="1025" name="รูปภาพ 1024">
            <a:extLst>
              <a:ext uri="{FF2B5EF4-FFF2-40B4-BE49-F238E27FC236}">
                <a16:creationId xmlns:a16="http://schemas.microsoft.com/office/drawing/2014/main" id="{1BECDF30-6AAD-4E5E-81F3-A41ADF6BB5C9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2553232" y="2553264"/>
            <a:ext cx="2386584" cy="1883664"/>
          </a:xfrm>
          <a:prstGeom prst="rect">
            <a:avLst/>
          </a:prstGeom>
        </p:spPr>
      </p:pic>
      <p:pic>
        <p:nvPicPr>
          <p:cNvPr id="1028" name="รูปภาพ 1027">
            <a:extLst>
              <a:ext uri="{FF2B5EF4-FFF2-40B4-BE49-F238E27FC236}">
                <a16:creationId xmlns:a16="http://schemas.microsoft.com/office/drawing/2014/main" id="{256B1E1C-A867-41AE-A344-333F820A6A31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7349031" y="2559451"/>
            <a:ext cx="2386584" cy="1883664"/>
          </a:xfrm>
          <a:prstGeom prst="rect">
            <a:avLst/>
          </a:prstGeom>
        </p:spPr>
      </p:pic>
      <p:pic>
        <p:nvPicPr>
          <p:cNvPr id="1029" name="รูปภาพ 1028">
            <a:extLst>
              <a:ext uri="{FF2B5EF4-FFF2-40B4-BE49-F238E27FC236}">
                <a16:creationId xmlns:a16="http://schemas.microsoft.com/office/drawing/2014/main" id="{044DB568-43E4-4833-97AB-89D7D18AB4D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-4985078" y="2559451"/>
            <a:ext cx="2386584" cy="1883664"/>
          </a:xfrm>
          <a:prstGeom prst="rect">
            <a:avLst/>
          </a:prstGeom>
        </p:spPr>
      </p:pic>
      <p:pic>
        <p:nvPicPr>
          <p:cNvPr id="1030" name="รูปภาพ 1029">
            <a:extLst>
              <a:ext uri="{FF2B5EF4-FFF2-40B4-BE49-F238E27FC236}">
                <a16:creationId xmlns:a16="http://schemas.microsoft.com/office/drawing/2014/main" id="{A92E2DF5-D939-485B-9550-0E7AECF7218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-2556668" y="2544854"/>
            <a:ext cx="2386584" cy="1883664"/>
          </a:xfrm>
          <a:prstGeom prst="rect">
            <a:avLst/>
          </a:prstGeom>
        </p:spPr>
      </p:pic>
      <p:pic>
        <p:nvPicPr>
          <p:cNvPr id="1031" name="รูปภาพ 1030">
            <a:extLst>
              <a:ext uri="{FF2B5EF4-FFF2-40B4-BE49-F238E27FC236}">
                <a16:creationId xmlns:a16="http://schemas.microsoft.com/office/drawing/2014/main" id="{56FD0E23-125D-465D-AF97-EDA905D9DBC0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-7398819" y="2550658"/>
            <a:ext cx="2386584" cy="1883664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ED131FF-6073-44E3-B587-307857D35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306" y="333350"/>
            <a:ext cx="4452255" cy="763171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800" b="1" dirty="0">
                <a:latin typeface="Cloud" panose="02000000000000000000" pitchFamily="50" charset="-34"/>
                <a:cs typeface="Cloud" panose="02000000000000000000" pitchFamily="50" charset="-34"/>
              </a:rPr>
              <a:t>Requirements</a:t>
            </a:r>
            <a:endParaRPr lang="en-US" sz="4800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51B4F2EC-FD11-4911-A96C-86909EFDEB22}"/>
              </a:ext>
            </a:extLst>
          </p:cNvPr>
          <p:cNvSpPr txBox="1"/>
          <p:nvPr/>
        </p:nvSpPr>
        <p:spPr>
          <a:xfrm>
            <a:off x="8726482" y="4614206"/>
            <a:ext cx="2827019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Data Logger Shield</a:t>
            </a:r>
          </a:p>
        </p:txBody>
      </p:sp>
      <p:sp>
        <p:nvSpPr>
          <p:cNvPr id="41" name="กล่องข้อความ 40">
            <a:extLst>
              <a:ext uri="{FF2B5EF4-FFF2-40B4-BE49-F238E27FC236}">
                <a16:creationId xmlns:a16="http://schemas.microsoft.com/office/drawing/2014/main" id="{90F857C0-1A3E-4F2C-8EAD-69E44C436361}"/>
              </a:ext>
            </a:extLst>
          </p:cNvPr>
          <p:cNvSpPr txBox="1"/>
          <p:nvPr/>
        </p:nvSpPr>
        <p:spPr>
          <a:xfrm>
            <a:off x="8728754" y="4616478"/>
            <a:ext cx="2827019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Lithium Cell CR 1220</a:t>
            </a:r>
          </a:p>
        </p:txBody>
      </p:sp>
      <p:pic>
        <p:nvPicPr>
          <p:cNvPr id="1032" name="รูปภาพ 1031">
            <a:extLst>
              <a:ext uri="{FF2B5EF4-FFF2-40B4-BE49-F238E27FC236}">
                <a16:creationId xmlns:a16="http://schemas.microsoft.com/office/drawing/2014/main" id="{3DBEB0B4-40A5-446E-A195-C0FB3394D6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789" y="7180285"/>
            <a:ext cx="4125710" cy="4125710"/>
          </a:xfrm>
          <a:prstGeom prst="rect">
            <a:avLst/>
          </a:prstGeom>
        </p:spPr>
      </p:pic>
      <p:pic>
        <p:nvPicPr>
          <p:cNvPr id="1033" name="รูปภาพ 1032">
            <a:extLst>
              <a:ext uri="{FF2B5EF4-FFF2-40B4-BE49-F238E27FC236}">
                <a16:creationId xmlns:a16="http://schemas.microsoft.com/office/drawing/2014/main" id="{033B7329-1F6B-471C-AF29-DF76245DAC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0521" y="7165673"/>
            <a:ext cx="5372980" cy="4066038"/>
          </a:xfrm>
          <a:prstGeom prst="rect">
            <a:avLst/>
          </a:prstGeom>
        </p:spPr>
      </p:pic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35C043C6-35FF-4B23-9701-0434336F6F82}"/>
              </a:ext>
            </a:extLst>
          </p:cNvPr>
          <p:cNvSpPr txBox="1">
            <a:spLocks/>
          </p:cNvSpPr>
          <p:nvPr/>
        </p:nvSpPr>
        <p:spPr>
          <a:xfrm>
            <a:off x="3872146" y="7180285"/>
            <a:ext cx="4452255" cy="76317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loud" panose="02000000000000000000" pitchFamily="50" charset="-34"/>
                <a:cs typeface="Cloud" panose="02000000000000000000" pitchFamily="50" charset="-34"/>
              </a:rPr>
              <a:t>Board Connection</a:t>
            </a:r>
            <a:endParaRPr 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640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9349 0.87546 L 0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74" y="-437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46945E-17 L 0.2793 -0.009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752 -0.00231 L 0.79831 -0.009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9" y="-3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218 -0.00949 L 1.33802 -0.0094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92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0.28047 -0.00949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-48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0.80872 -0.0104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30" y="-532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1.33776 -0.01042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88" y="-53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27852 -0.00833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19" y="-41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0.81094 -0.01042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47" y="-532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1.34075 -0.00926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31" y="-463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000"/>
                            </p:stCondLst>
                            <p:childTnLst>
                              <p:par>
                                <p:cTn id="1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4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00013 -0.99908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9954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10324 L -3.54167E-6 -0.77199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773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6.25E-7 -0.77061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542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8" grpId="2" animBg="1"/>
      <p:bldP spid="31" grpId="0" animBg="1"/>
      <p:bldP spid="31" grpId="1" animBg="1"/>
      <p:bldP spid="31" grpId="2" animBg="1"/>
      <p:bldP spid="46" grpId="0" animBg="1"/>
      <p:bldP spid="46" grpId="1" animBg="1"/>
      <p:bldP spid="46" grpId="2" animBg="1"/>
      <p:bldP spid="26" grpId="0" animBg="1"/>
      <p:bldP spid="26" grpId="1" animBg="1"/>
      <p:bldP spid="26" grpId="2" animBg="1"/>
      <p:bldP spid="47" grpId="0" animBg="1"/>
      <p:bldP spid="47" grpId="1" animBg="1"/>
      <p:bldP spid="47" grpId="2" animBg="1"/>
      <p:bldP spid="42" grpId="0" animBg="1"/>
      <p:bldP spid="42" grpId="1" animBg="1"/>
      <p:bldP spid="42" grpId="2" animBg="1"/>
      <p:bldP spid="40" grpId="0" animBg="1"/>
      <p:bldP spid="40" grpId="1" animBg="1"/>
      <p:bldP spid="40" grpId="2" animBg="1"/>
      <p:bldP spid="2" grpId="0" animBg="1"/>
      <p:bldP spid="2" grpId="1" animBg="1"/>
      <p:bldP spid="2" grpId="2" animBg="1"/>
      <p:bldP spid="30" grpId="0" animBg="1"/>
      <p:bldP spid="30" grpId="1" animBg="1"/>
      <p:bldP spid="30" grpId="2" animBg="1"/>
      <p:bldP spid="41" grpId="0" animBg="1"/>
      <p:bldP spid="41" grpId="1" animBg="1"/>
      <p:bldP spid="41" grpId="2" animBg="1"/>
      <p:bldP spid="49" grpId="0" animBg="1"/>
      <p:bldP spid="4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E318DD3C-7600-477A-9E58-7CF70C2CB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996" y="7080585"/>
            <a:ext cx="9706008" cy="1310758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7200" dirty="0">
                <a:latin typeface="Cloud" panose="02000000000000000000" pitchFamily="50" charset="-34"/>
                <a:cs typeface="Cloud" panose="02000000000000000000" pitchFamily="50" charset="-34"/>
              </a:rPr>
              <a:t>How to use?</a:t>
            </a:r>
          </a:p>
        </p:txBody>
      </p:sp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03DDD393-9E82-4161-A0B3-F4952470CDA7}"/>
              </a:ext>
            </a:extLst>
          </p:cNvPr>
          <p:cNvSpPr txBox="1">
            <a:spLocks/>
          </p:cNvSpPr>
          <p:nvPr/>
        </p:nvSpPr>
        <p:spPr>
          <a:xfrm>
            <a:off x="1242996" y="7305869"/>
            <a:ext cx="9706008" cy="131075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dirty="0">
                <a:latin typeface="Cloud" panose="02000000000000000000" pitchFamily="50" charset="-34"/>
                <a:cs typeface="Cloud" panose="02000000000000000000" pitchFamily="50" charset="-34"/>
              </a:rPr>
              <a:t>Problems Found</a:t>
            </a: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A2D6B003-61F3-4718-81D6-C54A4F149115}"/>
              </a:ext>
            </a:extLst>
          </p:cNvPr>
          <p:cNvSpPr txBox="1">
            <a:spLocks/>
          </p:cNvSpPr>
          <p:nvPr/>
        </p:nvSpPr>
        <p:spPr>
          <a:xfrm>
            <a:off x="1242996" y="7305869"/>
            <a:ext cx="9706008" cy="131075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dirty="0">
                <a:latin typeface="Cloud" panose="02000000000000000000" pitchFamily="50" charset="-34"/>
                <a:cs typeface="Cloud" panose="02000000000000000000" pitchFamily="50" charset="-34"/>
              </a:rPr>
              <a:t>Build on</a:t>
            </a:r>
          </a:p>
        </p:txBody>
      </p:sp>
    </p:spTree>
    <p:extLst>
      <p:ext uri="{BB962C8B-B14F-4D97-AF65-F5344CB8AC3E}">
        <p14:creationId xmlns:p14="http://schemas.microsoft.com/office/powerpoint/2010/main" val="265889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628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2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6608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05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6666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3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9" grpId="0" animBg="1"/>
      <p:bldP spid="9" grpId="1" animBg="1"/>
      <p:bldP spid="9" grpId="2" animBg="1"/>
      <p:bldP spid="10" grpId="0" animBg="1"/>
      <p:bldP spid="10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เหลื่อมซ้อน">
  <a:themeElements>
    <a:clrScheme name="เหลื่อมซ้อน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เหลื่อมซ้อน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เหลื่อมซ้อน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TM10001114[[fn=แกลเลอรี]]</Template>
  <TotalTime>289</TotalTime>
  <Words>62</Words>
  <Application>Microsoft Office PowerPoint</Application>
  <PresentationFormat>แบบจอกว้าง</PresentationFormat>
  <Paragraphs>28</Paragraphs>
  <Slides>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5</vt:i4>
      </vt:variant>
    </vt:vector>
  </HeadingPairs>
  <TitlesOfParts>
    <vt:vector size="12" baseType="lpstr">
      <vt:lpstr>DilleniaUPC</vt:lpstr>
      <vt:lpstr>Cloud</vt:lpstr>
      <vt:lpstr>Cloud Light</vt:lpstr>
      <vt:lpstr>Arial</vt:lpstr>
      <vt:lpstr>Corbel</vt:lpstr>
      <vt:lpstr>Angsana New</vt:lpstr>
      <vt:lpstr>เหลื่อมซ้อน</vt:lpstr>
      <vt:lpstr>Sleep Apnea Tester</vt:lpstr>
      <vt:lpstr>Sleep Apnea Tester</vt:lpstr>
      <vt:lpstr>What is sleep apnea?</vt:lpstr>
      <vt:lpstr>Requirements</vt:lpstr>
      <vt:lpstr>How to use?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Sleep Apnea Tester</dc:title>
  <dc:creator>ฐิติกร ผดุงเวทสวัสดิ์</dc:creator>
  <cp:lastModifiedBy>ฐิติกร ผดุงเวทสวัสดิ์</cp:lastModifiedBy>
  <cp:revision>35</cp:revision>
  <dcterms:created xsi:type="dcterms:W3CDTF">2018-04-18T15:39:43Z</dcterms:created>
  <dcterms:modified xsi:type="dcterms:W3CDTF">2018-04-24T10:20:49Z</dcterms:modified>
</cp:coreProperties>
</file>